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 id="281" r:id="rId27"/>
    <p:sldId id="282" r:id="rId28"/>
    <p:sldId id="283"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3" d="100"/>
          <a:sy n="63" d="100"/>
        </p:scale>
        <p:origin x="-1560" y="-22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pPr>
              <a:defRPr/>
            </a:pPr>
            <a:fld id="{897BFDD6-595F-4153-8761-4EC25AD38E71}" type="datetimeFigureOut">
              <a:rPr lang="en-US" smtClean="0"/>
              <a:pPr>
                <a:defRPr/>
              </a:pPr>
              <a:t>12/18/2016</a:t>
            </a:fld>
            <a:endParaRPr lang="en-US"/>
          </a:p>
        </p:txBody>
      </p:sp>
      <p:sp>
        <p:nvSpPr>
          <p:cNvPr id="8" name="Slide Number Placeholder 7"/>
          <p:cNvSpPr>
            <a:spLocks noGrp="1"/>
          </p:cNvSpPr>
          <p:nvPr>
            <p:ph type="sldNum" sz="quarter" idx="11"/>
          </p:nvPr>
        </p:nvSpPr>
        <p:spPr/>
        <p:txBody>
          <a:bodyPr/>
          <a:lstStyle/>
          <a:p>
            <a:pPr>
              <a:defRPr/>
            </a:pPr>
            <a:fld id="{A18A0581-0C8D-4CDC-844B-019C1787831A}" type="slidenum">
              <a:rPr lang="en-US" smtClean="0"/>
              <a:pPr>
                <a:defRPr/>
              </a:pPr>
              <a:t>‹#›</a:t>
            </a:fld>
            <a:endParaRPr lang="en-US"/>
          </a:p>
        </p:txBody>
      </p:sp>
      <p:sp>
        <p:nvSpPr>
          <p:cNvPr id="9" name="Footer Placeholder 8"/>
          <p:cNvSpPr>
            <a:spLocks noGrp="1"/>
          </p:cNvSpPr>
          <p:nvPr>
            <p:ph type="ftr" sz="quarter" idx="12"/>
          </p:nvPr>
        </p:nvSpPr>
        <p:spPr/>
        <p:txBody>
          <a:body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70757F13-AC3D-4E3C-888D-19349C3CC8E1}" type="datetimeFigureOut">
              <a:rPr lang="en-US" smtClean="0"/>
              <a:pPr>
                <a:defRPr/>
              </a:pPr>
              <a:t>12/18/2016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8B57093-1C02-4C67-B6A9-AD9515CAB864}"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9F47E582-27D8-4365-836C-5D0C609C1B51}" type="datetimeFigureOut">
              <a:rPr lang="en-US" smtClean="0"/>
              <a:pPr>
                <a:defRPr/>
              </a:pPr>
              <a:t>12/18/2016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4BD3719-5B21-4601-A873-98FEDAB12635}"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A35083D8-82D4-413A-9122-9FBFFBB3CF43}" type="datetimeFigureOut">
              <a:rPr lang="en-US" smtClean="0"/>
              <a:pPr>
                <a:defRPr/>
              </a:pPr>
              <a:t>12/18/2016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12EB357-D8C3-4FF6-864F-DF7958A9E022}" type="slidenum">
              <a:rPr lang="en-US" smtClean="0"/>
              <a:pPr>
                <a:defRPr/>
              </a:pPr>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pPr>
              <a:defRPr/>
            </a:pPr>
            <a:fld id="{B67E4BF1-EC17-4D75-A5AF-2C779BF1DDE7}" type="datetimeFigureOut">
              <a:rPr lang="en-US" smtClean="0"/>
              <a:pPr>
                <a:defRPr/>
              </a:pPr>
              <a:t>12/18/2016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6AC1B27-282B-4AF3-B540-1576E484309B}" type="slidenum">
              <a:rPr lang="en-US" smtClean="0"/>
              <a:pPr>
                <a:defRPr/>
              </a:pPr>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B73D690E-1F43-4EB0-8EAB-35F18FE3E90E}" type="datetimeFigureOut">
              <a:rPr lang="en-US" smtClean="0"/>
              <a:pPr>
                <a:defRPr/>
              </a:pPr>
              <a:t>12/18/2016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34F9716-46AD-442D-98A2-E7F3CF739DB8}"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7EF20C6-2A10-4581-8F76-0B797E8DD89C}" type="datetimeFigureOut">
              <a:rPr lang="en-US" smtClean="0"/>
              <a:pPr>
                <a:defRPr/>
              </a:pPr>
              <a:t>12/18/2016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05F5D17-E124-4928-89D2-9751D6F82747}"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897D7966-CE1E-4250-BA26-FFC1DFD48014}" type="datetimeFigureOut">
              <a:rPr lang="en-US" smtClean="0"/>
              <a:pPr>
                <a:defRPr/>
              </a:pPr>
              <a:t>12/18/2016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BE1A6A6-6D29-4DC4-B014-209297DCDB67}"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5F9E4B64-13BE-4ED7-A65A-1E607EB61353}" type="datetimeFigureOut">
              <a:rPr lang="en-US" smtClean="0"/>
              <a:pPr>
                <a:defRPr/>
              </a:pPr>
              <a:t>12/18/2016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3283119-D8BD-4F0A-89ED-6A4F97C4532A}"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4E79D8DF-2A95-458F-B23A-4137F8B09DBE}" type="datetimeFigureOut">
              <a:rPr lang="en-US" smtClean="0"/>
              <a:pPr>
                <a:defRPr/>
              </a:pPr>
              <a:t>12/18/2016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3D0B2C6-33FF-47C6-B3C8-CB96D2633BA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862B0E1-E154-469B-87C7-1568314A834B}" type="datetimeFigureOut">
              <a:rPr lang="en-US" smtClean="0"/>
              <a:pPr>
                <a:defRPr/>
              </a:pPr>
              <a:t>12/18/2016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5554053-36F7-4189-A0F6-870AC7A18CD0}"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pPr>
              <a:defRPr/>
            </a:pPr>
            <a:fld id="{9EB7398E-8324-44A1-8192-A8243D695651}" type="datetimeFigureOut">
              <a:rPr lang="en-US" smtClean="0"/>
              <a:pPr>
                <a:defRPr/>
              </a:pPr>
              <a:t>12/18/2016</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pPr>
              <a:defRPr/>
            </a:pPr>
            <a:fld id="{1D0C0BD0-8225-4170-B816-CF714B31612A}" type="slidenum">
              <a:rPr lang="en-US" smtClean="0"/>
              <a:pPr>
                <a:defRPr/>
              </a:pPr>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pPr>
              <a:defRPr/>
            </a:pPr>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p:txBody>
          <a:bodyPr/>
          <a:lstStyle/>
          <a:p>
            <a:r>
              <a:rPr lang="en-US" dirty="0" smtClean="0"/>
              <a:t>Overview of Primary Source Documents</a:t>
            </a:r>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r>
              <a:rPr lang="en-US" dirty="0" smtClean="0"/>
              <a:t>(from the Library of Congress)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normAutofit/>
          </a:bodyPr>
          <a:lstStyle/>
          <a:p>
            <a:r>
              <a:rPr lang="en-US" dirty="0" smtClean="0"/>
              <a:t>What is a Primary Source</a:t>
            </a:r>
          </a:p>
        </p:txBody>
      </p:sp>
      <p:sp>
        <p:nvSpPr>
          <p:cNvPr id="14338" name="Content Placeholder 2"/>
          <p:cNvSpPr>
            <a:spLocks noGrp="1"/>
          </p:cNvSpPr>
          <p:nvPr>
            <p:ph idx="1"/>
          </p:nvPr>
        </p:nvSpPr>
        <p:spPr/>
        <p:txBody>
          <a:bodyPr/>
          <a:lstStyle/>
          <a:p>
            <a:r>
              <a:rPr lang="en-US" smtClean="0"/>
              <a:t>A </a:t>
            </a:r>
            <a:r>
              <a:rPr lang="en-US" b="1" smtClean="0"/>
              <a:t>primary source</a:t>
            </a:r>
            <a:r>
              <a:rPr lang="en-US" smtClean="0"/>
              <a:t> is a document or other source of information that was created at or near the time being studied, often by the people being studied. Accurate history is based on primary sources.</a:t>
            </a:r>
          </a:p>
          <a:p>
            <a:endParaRPr lang="en-US"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b="1" dirty="0"/>
              <a:t>Primary and Secondary Sources</a:t>
            </a:r>
            <a:r>
              <a:rPr lang="en-US" dirty="0"/>
              <a:t> Historians use a wide variety of sources to answer questions about the past. In their research, history scholars use both </a:t>
            </a:r>
            <a:r>
              <a:rPr lang="en-US" i="1" dirty="0"/>
              <a:t>primary sources</a:t>
            </a:r>
            <a:r>
              <a:rPr lang="en-US" dirty="0"/>
              <a:t> and </a:t>
            </a:r>
            <a:r>
              <a:rPr lang="en-US" i="1" dirty="0"/>
              <a:t>secondary sources</a:t>
            </a:r>
            <a:r>
              <a:rPr lang="en-US" dirty="0"/>
              <a:t>. Primary sources are actual records that have survived from the past, such as letters, photographs, articles of clothing. Secondary sources are accounts of the past created by people writing about events sometime after they happened.</a:t>
            </a:r>
          </a:p>
          <a:p>
            <a:pPr fontAlgn="auto">
              <a:spcAft>
                <a:spcPts val="0"/>
              </a:spcAft>
              <a:buFont typeface="Arial" pitchFamily="34" charset="0"/>
              <a:buChar char="•"/>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p:txBody>
          <a:bodyPr/>
          <a:lstStyle/>
          <a:p>
            <a:r>
              <a:rPr lang="en-US" smtClean="0"/>
              <a:t>For example, your history textbook is a </a:t>
            </a:r>
            <a:r>
              <a:rPr lang="en-US" i="1" smtClean="0"/>
              <a:t>secondary source</a:t>
            </a:r>
            <a:r>
              <a:rPr lang="en-US" smtClean="0"/>
              <a:t>. Someone wrote most of your textbook long after historical events took place. Your textbook may also include some </a:t>
            </a:r>
            <a:r>
              <a:rPr lang="en-US" i="1" smtClean="0"/>
              <a:t>primary sources</a:t>
            </a:r>
            <a:r>
              <a:rPr lang="en-US" smtClean="0"/>
              <a:t>, such as direct quotes from people living in the past or excerpts from historical documents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p:txBody>
          <a:bodyPr>
            <a:normAutofit/>
          </a:bodyPr>
          <a:lstStyle/>
          <a:p>
            <a:r>
              <a:rPr lang="en-US" smtClean="0"/>
              <a:t>People living in the past left many clues about their lives. These clues include both primary and secondary sources in the form of books, personal papers, government documents, letters, oral accounts, diaries, maps, photographs, reports, novels and short stories, artifacts, coins, stamps, and many other things. Historians call all of these clues together the historical record. </a:t>
            </a:r>
          </a:p>
          <a:p>
            <a:endParaRPr lang="en-US" smtClean="0"/>
          </a:p>
          <a:p>
            <a:endParaRPr lang="en-US"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b="1" smtClean="0"/>
              <a:t>The Historical Record</a:t>
            </a:r>
            <a:endParaRPr lang="en-US" smtClean="0"/>
          </a:p>
        </p:txBody>
      </p:sp>
      <p:sp>
        <p:nvSpPr>
          <p:cNvPr id="18434" name="Content Placeholder 2"/>
          <p:cNvSpPr>
            <a:spLocks noGrp="1"/>
          </p:cNvSpPr>
          <p:nvPr>
            <p:ph idx="1"/>
          </p:nvPr>
        </p:nvSpPr>
        <p:spPr/>
        <p:txBody>
          <a:bodyPr>
            <a:normAutofit/>
          </a:bodyPr>
          <a:lstStyle/>
          <a:p>
            <a:r>
              <a:rPr lang="en-US" smtClean="0"/>
              <a:t>The historical record is huge. It contains literally billions of pieces of evidence about the past. Despite its huge size, the historical record gives us just a tiny glimpse of the past. Most of what happened in the past was never documented. Many sources of information about the past have been lost or destroyed. Some primary sources were accumulated simply by accident. </a:t>
            </a:r>
          </a:p>
          <a:p>
            <a:endParaRPr lang="en-US" smtClean="0"/>
          </a:p>
          <a:p>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r>
              <a:rPr lang="en-US" smtClean="0"/>
              <a:t>But some historical sources were created and saved by people interested in recording history. People kept journals, wrote diaries and autobiographies, recorded family trees, and saved business and personal letters and papers.</a:t>
            </a:r>
          </a:p>
          <a:p>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p:txBody>
          <a:bodyPr>
            <a:normAutofit/>
          </a:bodyPr>
          <a:lstStyle/>
          <a:p>
            <a:r>
              <a:rPr lang="en-US" smtClean="0"/>
              <a:t>Historians analyze historical sources in different ways. First, historians think about where, when and why a document was created. They consider whether a source was created close in location and time to an actual historical event. Historians also think about the purpose of a source. Was it a personal diary intended to be kept private? Was the document prepared for the public? </a:t>
            </a:r>
          </a:p>
          <a:p>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a:t>Some primary sources may be judged more reliable than others, but every source is biased in some way. As a result, historians read sources skeptically and critically. They also cross-check sources against other evidence and sources. Historians follow a few basic rules to help them analyze primary sources. Read these rules below. Then read the questions for analyzing primary sources. Use these rules and questions as you analyze primary source documents yourself. </a:t>
            </a:r>
          </a:p>
          <a:p>
            <a:pPr fontAlgn="auto">
              <a:spcAft>
                <a:spcPts val="0"/>
              </a:spcAft>
              <a:buFont typeface="Arial" pitchFamily="34" charset="0"/>
              <a:buChar char="•"/>
              <a:defRP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a:t>Time and Place Rule</a:t>
            </a:r>
            <a:r>
              <a:rPr lang="en-US" dirty="0"/>
              <a:t/>
            </a:r>
            <a:br>
              <a:rPr lang="en-US" dirty="0"/>
            </a:br>
            <a:endParaRPr lang="en-US" dirty="0"/>
          </a:p>
        </p:txBody>
      </p:sp>
      <p:sp>
        <p:nvSpPr>
          <p:cNvPr id="22530" name="Content Placeholder 2"/>
          <p:cNvSpPr>
            <a:spLocks noGrp="1"/>
          </p:cNvSpPr>
          <p:nvPr>
            <p:ph idx="1"/>
          </p:nvPr>
        </p:nvSpPr>
        <p:spPr/>
        <p:txBody>
          <a:bodyPr/>
          <a:lstStyle/>
          <a:p>
            <a:r>
              <a:rPr lang="en-US" smtClean="0"/>
              <a:t>To judge the quality of a primary source, historians use the </a:t>
            </a:r>
            <a:r>
              <a:rPr lang="en-US" b="1" smtClean="0"/>
              <a:t>time and place rule</a:t>
            </a:r>
            <a:r>
              <a:rPr lang="en-US" smtClean="0"/>
              <a:t>. This rule says the closer in time and place a source and its creator were to an event in the past, the better the source will be. Based on the time and place rule, better primary sources (starting with the most reliable) might include:</a:t>
            </a:r>
          </a:p>
          <a:p>
            <a:endParaRPr 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a:t>Direct traces of the event; </a:t>
            </a:r>
          </a:p>
          <a:p>
            <a:pPr fontAlgn="auto">
              <a:spcAft>
                <a:spcPts val="0"/>
              </a:spcAft>
              <a:buFont typeface="Arial" pitchFamily="34" charset="0"/>
              <a:buChar char="•"/>
              <a:defRPr/>
            </a:pPr>
            <a:r>
              <a:rPr lang="en-US" dirty="0"/>
              <a:t>Accounts of the event, created at the time it occurred, by firsthand observers and participants; </a:t>
            </a:r>
          </a:p>
          <a:p>
            <a:pPr fontAlgn="auto">
              <a:spcAft>
                <a:spcPts val="0"/>
              </a:spcAft>
              <a:buFont typeface="Arial" pitchFamily="34" charset="0"/>
              <a:buChar char="•"/>
              <a:defRPr/>
            </a:pPr>
            <a:r>
              <a:rPr lang="en-US" dirty="0"/>
              <a:t>Accounts of the event, created after the event occurred, by firsthand observers and participants; </a:t>
            </a:r>
          </a:p>
          <a:p>
            <a:pPr fontAlgn="auto">
              <a:spcAft>
                <a:spcPts val="0"/>
              </a:spcAft>
              <a:buFont typeface="Arial" pitchFamily="34" charset="0"/>
              <a:buChar char="•"/>
              <a:defRPr/>
            </a:pPr>
            <a:r>
              <a:rPr lang="en-US" dirty="0"/>
              <a:t>Accounts of the event, created after the event occurred, by people who did not participate or witness the event, but who used interviews or evidence from the time of the event. </a:t>
            </a:r>
          </a:p>
          <a:p>
            <a:pPr fontAlgn="auto">
              <a:spcAft>
                <a:spcPts val="0"/>
              </a:spcAft>
              <a:buFont typeface="Arial" pitchFamily="34" charset="0"/>
              <a:buChar char="•"/>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a:t>Bias Rule</a:t>
            </a:r>
            <a:r>
              <a:rPr lang="en-US" dirty="0"/>
              <a:t/>
            </a:r>
            <a:br>
              <a:rPr lang="en-US" dirty="0"/>
            </a:br>
            <a:endParaRPr lang="en-US" dirty="0"/>
          </a:p>
        </p:txBody>
      </p:sp>
      <p:sp>
        <p:nvSpPr>
          <p:cNvPr id="24578" name="Content Placeholder 2"/>
          <p:cNvSpPr>
            <a:spLocks noGrp="1"/>
          </p:cNvSpPr>
          <p:nvPr>
            <p:ph idx="1"/>
          </p:nvPr>
        </p:nvSpPr>
        <p:spPr/>
        <p:txBody>
          <a:bodyPr/>
          <a:lstStyle/>
          <a:p>
            <a:r>
              <a:rPr lang="en-US" smtClean="0"/>
              <a:t>The historians' second rule is the </a:t>
            </a:r>
            <a:r>
              <a:rPr lang="en-US" b="1" smtClean="0"/>
              <a:t>bias rule</a:t>
            </a:r>
            <a:r>
              <a:rPr lang="en-US" smtClean="0"/>
              <a:t>. It says that every source is biased in some way. Documents tell us only what the creator of the document thought happened, or perhaps only what the creator wants us to think happened. As a result, historians follow these bias rule guidelines when they review evidence from the past: </a:t>
            </a:r>
          </a:p>
          <a:p>
            <a:endParaRPr 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a:t>Every piece of evidence and every source must be read or viewed skeptically and critically. </a:t>
            </a:r>
          </a:p>
          <a:p>
            <a:pPr fontAlgn="auto">
              <a:spcAft>
                <a:spcPts val="0"/>
              </a:spcAft>
              <a:buFont typeface="Arial" pitchFamily="34" charset="0"/>
              <a:buChar char="•"/>
              <a:defRPr/>
            </a:pPr>
            <a:r>
              <a:rPr lang="en-US" dirty="0"/>
              <a:t>No piece of evidence should be taken at face value. The creator's point of view must be considered. </a:t>
            </a:r>
          </a:p>
          <a:p>
            <a:pPr fontAlgn="auto">
              <a:spcAft>
                <a:spcPts val="0"/>
              </a:spcAft>
              <a:buFont typeface="Arial" pitchFamily="34" charset="0"/>
              <a:buChar char="•"/>
              <a:defRPr/>
            </a:pPr>
            <a:r>
              <a:rPr lang="en-US" dirty="0"/>
              <a:t>Each piece of evidence and source must be cross-checked and compared with related sources and pieces of evidence</a:t>
            </a:r>
          </a:p>
          <a:p>
            <a:pPr fontAlgn="auto">
              <a:spcAft>
                <a:spcPts val="0"/>
              </a:spcAft>
              <a:buFont typeface="Arial" pitchFamily="34" charset="0"/>
              <a:buChar char="•"/>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6"/>
          <p:cNvSpPr>
            <a:spLocks noGrp="1"/>
          </p:cNvSpPr>
          <p:nvPr>
            <p:ph type="ctrTitle"/>
          </p:nvPr>
        </p:nvSpPr>
        <p:spPr>
          <a:xfrm>
            <a:off x="609600" y="1219200"/>
            <a:ext cx="7772400" cy="3429000"/>
          </a:xfrm>
        </p:spPr>
        <p:txBody>
          <a:bodyPr>
            <a:normAutofit/>
          </a:bodyPr>
          <a:lstStyle/>
          <a:p>
            <a:r>
              <a:rPr lang="en-US" sz="4800" smtClean="0"/>
              <a:t>Questions for Analyzing Primary Sources</a:t>
            </a:r>
            <a:r>
              <a:rPr lang="en-US" smtClean="0"/>
              <a:t/>
            </a:r>
            <a:br>
              <a:rPr lang="en-US" smtClean="0"/>
            </a:br>
            <a:r>
              <a:rPr lang="en-US" smtClean="0"/>
              <a:t/>
            </a:r>
            <a:br>
              <a:rPr lang="en-US" smtClean="0"/>
            </a:br>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Who created the source and why? Was it created through a spur-of-the-moment act, a routine transaction, or a thoughtful, deliberate process? </a:t>
            </a:r>
          </a:p>
          <a:p>
            <a:pPr fontAlgn="auto">
              <a:spcAft>
                <a:spcPts val="0"/>
              </a:spcAft>
              <a:buFont typeface="Arial" pitchFamily="34" charset="0"/>
              <a:buChar char="•"/>
              <a:defRPr/>
            </a:pPr>
            <a:r>
              <a:rPr lang="en-US" dirty="0" smtClean="0"/>
              <a:t>Did the recorder have firsthand knowledge of the event? Or, did the recorder report what others saw and heard? </a:t>
            </a:r>
          </a:p>
          <a:p>
            <a:pPr fontAlgn="auto">
              <a:spcAft>
                <a:spcPts val="0"/>
              </a:spcAft>
              <a:buFont typeface="Arial" pitchFamily="34" charset="0"/>
              <a:buChar char="•"/>
              <a:defRPr/>
            </a:pPr>
            <a:r>
              <a:rPr lang="en-US" dirty="0" smtClean="0"/>
              <a:t>Was the recorder a neutral party, or did the creator have opinions or interests that might have influenced what was recorded? </a:t>
            </a:r>
          </a:p>
          <a:p>
            <a:pPr fontAlgn="auto">
              <a:spcAft>
                <a:spcPts val="0"/>
              </a:spcAft>
              <a:buFont typeface="Arial" pitchFamily="34" charset="0"/>
              <a:buChar char="•"/>
              <a:defRPr/>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Did the recorder produce the source for personal use, for one or more individuals, or for a large audience? </a:t>
            </a:r>
          </a:p>
          <a:p>
            <a:pPr fontAlgn="auto">
              <a:spcAft>
                <a:spcPts val="0"/>
              </a:spcAft>
              <a:buFont typeface="Arial" pitchFamily="34" charset="0"/>
              <a:buChar char="•"/>
              <a:defRPr/>
            </a:pPr>
            <a:r>
              <a:rPr lang="en-US" dirty="0" smtClean="0"/>
              <a:t>Was the source meant to be public or private? </a:t>
            </a:r>
          </a:p>
          <a:p>
            <a:pPr fontAlgn="auto">
              <a:spcAft>
                <a:spcPts val="0"/>
              </a:spcAft>
              <a:buFont typeface="Arial" pitchFamily="34" charset="0"/>
              <a:buChar char="•"/>
              <a:defRPr/>
            </a:pPr>
            <a:r>
              <a:rPr lang="en-US" dirty="0" smtClean="0"/>
              <a:t>Did the recorder wish to inform or persuade others? (Check the words in the source. The words may tell you whether the recorder was trying to be objective or persuasive.) Did the recorder have reasons to be honest or dishonest? </a:t>
            </a:r>
          </a:p>
          <a:p>
            <a:pPr fontAlgn="auto">
              <a:spcAft>
                <a:spcPts val="0"/>
              </a:spcAft>
              <a:buFont typeface="Arial" pitchFamily="34" charset="0"/>
              <a:buChar cha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609600" y="1600200"/>
            <a:ext cx="8229600" cy="4525963"/>
          </a:xfrm>
        </p:spPr>
        <p:txBody>
          <a:bodyPr/>
          <a:lstStyle/>
          <a:p>
            <a:r>
              <a:rPr lang="en-US" sz="4000" smtClean="0"/>
              <a:t>Was the information recorded during the event, immediately after the event, or after some lapse of time? How large a lapse of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p:txBody>
          <a:bodyPr/>
          <a:lstStyle/>
          <a:p>
            <a:r>
              <a:rPr lang="en-US" smtClean="0"/>
              <a:t>When analyzing primary sources, historians consider the type of primary source under study. Different primary sources were created for different reasons. Knowing the different types of primary sources will help you evaluate the reliability of primary sources. Read about the different types of primary sources below.</a:t>
            </a:r>
          </a:p>
          <a:p>
            <a:endParaRPr lang="en-US" smtClean="0"/>
          </a:p>
          <a:p>
            <a:endParaRPr lang="en-US"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mtClean="0"/>
              <a:t>Published Documents </a:t>
            </a:r>
          </a:p>
        </p:txBody>
      </p:sp>
      <p:sp>
        <p:nvSpPr>
          <p:cNvPr id="31746" name="Content Placeholder 2"/>
          <p:cNvSpPr>
            <a:spLocks noGrp="1"/>
          </p:cNvSpPr>
          <p:nvPr>
            <p:ph idx="1"/>
          </p:nvPr>
        </p:nvSpPr>
        <p:spPr/>
        <p:txBody>
          <a:bodyPr/>
          <a:lstStyle/>
          <a:p>
            <a:r>
              <a:rPr lang="en-US" smtClean="0"/>
              <a:t>Some primary sources are published documents. They were created for large audiences and were distributed widely. Published documents include books, magazines, newspapers, government documents, non-government reports, literature of all kinds, advertisements, maps, pamphlets, posters, laws, and court decisions. </a:t>
            </a:r>
          </a:p>
          <a:p>
            <a:endParaRPr lang="en-US"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p:txBody>
          <a:bodyPr/>
          <a:lstStyle/>
          <a:p>
            <a:r>
              <a:rPr lang="en-US" smtClean="0"/>
              <a:t>When reviewing published documents, remember that just because something was published does not make it truthful, accurate, or reliable. Every document has a creator, and every creator has a point of view, blind spots, and biases. Also remember that even biased and opinionated sources can tell us important things about the past.</a:t>
            </a:r>
          </a:p>
          <a:p>
            <a:endParaRPr lang="en-US"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normAutofit/>
          </a:bodyPr>
          <a:lstStyle/>
          <a:p>
            <a:r>
              <a:rPr lang="en-US" smtClean="0"/>
              <a:t>Unpublished Documents </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Many types of unpublished documents have been saved, and can be used as primary sources. These include personal letters, diaries, journals, wills, deeds, family Bibles containing family histories, school report cards, and many other sources. Unpublished business records such as correspondence, financial ledgers, information about customers, board meeting minutes, and research and development files also give clues about the past. </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Unpublished documents often come from community organizations, churches, service clubs, political parties, and labor unions in the form of membership lists, meeting minutes, speeches, financial and other records. Government at all levels creates a variety of unpublished records. These include police and court records, census records, tax and voter lists, departmental reports, and classified documents.</a:t>
            </a:r>
          </a:p>
          <a:p>
            <a:pPr fontAlgn="auto">
              <a:spcAft>
                <a:spcPts val="0"/>
              </a:spcAft>
              <a:buFont typeface="Arial" pitchFamily="34" charset="0"/>
              <a:buChar char="•"/>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Unlike published documents, unpublished records may be difficult to find because few copies exist. For example, personal letters may be found only in the possession of the person to whom the letters were sent. Letters of famous or remarkable people may be collected and eventually published. Keep in mind that letter writers did not intend (and perhaps could not imagine) that their letters would be read by more than one person. Because unpublished documents were seldom meant to be read by the public, they provide interesting clues about the past. </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a:bodyPr>
          <a:lstStyle/>
          <a:p>
            <a:r>
              <a:rPr lang="en-US" smtClean="0"/>
              <a:t>Oral Traditions/Oral Histories </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Oral traditions and oral histories provide another way to learn about the past from people with firsthand knowledge of historical events. Recently, spoken words that make up oral histories have gained importance as primary sources. Historians and others find out about the lives of ordinary people through spoken stories and tales. Oral histories provide important historical evidence about people, especially minority groups, who were excluded from mainstream publications or did not leave behind written primary sources. </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Oral histories are as old as human beings. Before the invention of writing, information passed from generation to generation through the spoken word. Many people around the world continue to use oral traditions to pass along knowledge and wisdom. Interviews and recordings of community elders and witnesses to historical events provide exciting stories, anecdotes, and other information about the past.</a:t>
            </a:r>
          </a:p>
          <a:p>
            <a:pPr fontAlgn="auto">
              <a:spcAft>
                <a:spcPts val="0"/>
              </a:spcAft>
              <a:buFont typeface="Arial" pitchFamily="34" charset="0"/>
              <a:buChar char="•"/>
              <a:defRPr/>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normAutofit fontScale="90000"/>
          </a:bodyPr>
          <a:lstStyle/>
          <a:p>
            <a:pPr fontAlgn="auto">
              <a:spcAft>
                <a:spcPts val="0"/>
              </a:spcAft>
              <a:defRPr/>
            </a:pPr>
            <a:r>
              <a:rPr lang="en-US" b="1" dirty="0"/>
              <a:t>Visual Documents and Artifacts</a:t>
            </a:r>
            <a:r>
              <a:rPr lang="en-US" dirty="0"/>
              <a:t> </a:t>
            </a:r>
            <a:br>
              <a:rPr lang="en-US" dirty="0"/>
            </a:br>
            <a:endParaRPr lang="en-US" dirty="0"/>
          </a:p>
        </p:txBody>
      </p:sp>
      <p:sp>
        <p:nvSpPr>
          <p:cNvPr id="38914" name="Content Placeholder 6"/>
          <p:cNvSpPr>
            <a:spLocks noGrp="1"/>
          </p:cNvSpPr>
          <p:nvPr>
            <p:ph idx="1"/>
          </p:nvPr>
        </p:nvSpPr>
        <p:spPr/>
        <p:txBody>
          <a:bodyPr/>
          <a:lstStyle/>
          <a:p>
            <a:r>
              <a:rPr lang="en-US" smtClean="0"/>
              <a:t>Visual documents include photographs, films, paintings, and other types of artwork. Because visual documents capture moments in time, they can provide evidence of changes over time. Visual documents include evidence about a culture at specific moments in history: its customs, preferences, styles, special occasions, work, and play.</a:t>
            </a:r>
          </a:p>
          <a:p>
            <a:endParaRPr lang="en-US" smtClean="0"/>
          </a:p>
          <a:p>
            <a:endParaRPr lang="en-US"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p:txBody>
          <a:bodyPr>
            <a:normAutofit fontScale="92500" lnSpcReduction="10000"/>
          </a:bodyPr>
          <a:lstStyle/>
          <a:p>
            <a:r>
              <a:rPr lang="en-US" sz="3600" smtClean="0"/>
              <a:t>Like other primary source documents, a visual document has a creator with a point of view -- such as a painter, sculptor, or film maker. Even photographs were created by photographers using film and cameras to create desired effects. </a:t>
            </a:r>
          </a:p>
          <a:p>
            <a:endParaRPr 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Content Placeholder 2"/>
          <p:cNvSpPr>
            <a:spLocks noGrp="1"/>
          </p:cNvSpPr>
          <p:nvPr>
            <p:ph idx="1"/>
          </p:nvPr>
        </p:nvSpPr>
        <p:spPr/>
        <p:txBody>
          <a:bodyPr>
            <a:normAutofit/>
          </a:bodyPr>
          <a:lstStyle/>
          <a:p>
            <a:r>
              <a:rPr lang="en-US" smtClean="0"/>
              <a:t>Think about the creator's point of view when you review visual documents. What was the creator's purpose? Why this pose? Why that perspective? Why that framing? Why this distance? Why this subject? What was included? What was excluded? Using visual documents as primary sources requires careful analysis of the content and the point of view of the creator.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58</TotalTime>
  <Words>1694</Words>
  <Application>Microsoft Office PowerPoint</Application>
  <PresentationFormat>On-screen Show (4:3)</PresentationFormat>
  <Paragraphs>46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Perspective</vt:lpstr>
      <vt:lpstr>Overview of Primary Source Documents</vt:lpstr>
      <vt:lpstr>What is a Primary Source</vt:lpstr>
      <vt:lpstr>PowerPoint Presentation</vt:lpstr>
      <vt:lpstr>PowerPoint Presentation</vt:lpstr>
      <vt:lpstr>PowerPoint Presentation</vt:lpstr>
      <vt:lpstr>The Historical Record</vt:lpstr>
      <vt:lpstr>PowerPoint Presentation</vt:lpstr>
      <vt:lpstr>PowerPoint Presentation</vt:lpstr>
      <vt:lpstr>PowerPoint Presentation</vt:lpstr>
      <vt:lpstr>Time and Place Rule </vt:lpstr>
      <vt:lpstr>PowerPoint Presentation</vt:lpstr>
      <vt:lpstr>Bias Rule </vt:lpstr>
      <vt:lpstr>PowerPoint Presentation</vt:lpstr>
      <vt:lpstr>Questions for Analyzing Primary Sources  </vt:lpstr>
      <vt:lpstr>PowerPoint Presentation</vt:lpstr>
      <vt:lpstr>PowerPoint Presentation</vt:lpstr>
      <vt:lpstr>PowerPoint Presentation</vt:lpstr>
      <vt:lpstr>PowerPoint Presentation</vt:lpstr>
      <vt:lpstr>Published Documents </vt:lpstr>
      <vt:lpstr>PowerPoint Presentation</vt:lpstr>
      <vt:lpstr>Unpublished Documents </vt:lpstr>
      <vt:lpstr>PowerPoint Presentation</vt:lpstr>
      <vt:lpstr>PowerPoint Presentation</vt:lpstr>
      <vt:lpstr>Oral Traditions/Oral Histories </vt:lpstr>
      <vt:lpstr>PowerPoint Presentation</vt:lpstr>
      <vt:lpstr>Visual Documents and Artifacts  </vt:lpstr>
      <vt:lpstr>PowerPoint Presentation</vt:lpstr>
      <vt:lpstr>PowerPoint Presentation</vt:lpstr>
    </vt:vector>
  </TitlesOfParts>
  <Company>Navarro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Primary Source Documents</dc:title>
  <dc:creator>NC Staff</dc:creator>
  <cp:lastModifiedBy>Amanda Morrison</cp:lastModifiedBy>
  <cp:revision>8</cp:revision>
  <dcterms:created xsi:type="dcterms:W3CDTF">2012-08-24T06:18:48Z</dcterms:created>
  <dcterms:modified xsi:type="dcterms:W3CDTF">2016-12-18T23:46:53Z</dcterms:modified>
</cp:coreProperties>
</file>